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74" r:id="rId9"/>
    <p:sldId id="263" r:id="rId10"/>
    <p:sldId id="283" r:id="rId11"/>
    <p:sldId id="278" r:id="rId12"/>
    <p:sldId id="280" r:id="rId13"/>
    <p:sldId id="281" r:id="rId14"/>
    <p:sldId id="279" r:id="rId15"/>
    <p:sldId id="264" r:id="rId16"/>
    <p:sldId id="265" r:id="rId17"/>
    <p:sldId id="277" r:id="rId18"/>
    <p:sldId id="266" r:id="rId19"/>
    <p:sldId id="267" r:id="rId20"/>
    <p:sldId id="282" r:id="rId21"/>
    <p:sldId id="268" r:id="rId22"/>
    <p:sldId id="269" r:id="rId23"/>
    <p:sldId id="270" r:id="rId24"/>
    <p:sldId id="276" r:id="rId25"/>
    <p:sldId id="272" r:id="rId26"/>
    <p:sldId id="27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5" autoAdjust="0"/>
    <p:restoredTop sz="94660"/>
  </p:normalViewPr>
  <p:slideViewPr>
    <p:cSldViewPr>
      <p:cViewPr varScale="1">
        <p:scale>
          <a:sx n="69" d="100"/>
          <a:sy n="69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5427-2AED-4D80-A526-A3B9B53C5BF3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EEDF35-F492-4AAF-A9F8-E81B8F38E4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5427-2AED-4D80-A526-A3B9B53C5BF3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DF35-F492-4AAF-A9F8-E81B8F38E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5427-2AED-4D80-A526-A3B9B53C5BF3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DF35-F492-4AAF-A9F8-E81B8F38E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E3B5427-2AED-4D80-A526-A3B9B53C5BF3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3EEDF35-F492-4AAF-A9F8-E81B8F38E4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5427-2AED-4D80-A526-A3B9B53C5BF3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DF35-F492-4AAF-A9F8-E81B8F38E4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5427-2AED-4D80-A526-A3B9B53C5BF3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DF35-F492-4AAF-A9F8-E81B8F38E4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DF35-F492-4AAF-A9F8-E81B8F38E4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5427-2AED-4D80-A526-A3B9B53C5BF3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5427-2AED-4D80-A526-A3B9B53C5BF3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DF35-F492-4AAF-A9F8-E81B8F38E4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5427-2AED-4D80-A526-A3B9B53C5BF3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DF35-F492-4AAF-A9F8-E81B8F38E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E3B5427-2AED-4D80-A526-A3B9B53C5BF3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EEDF35-F492-4AAF-A9F8-E81B8F38E4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5427-2AED-4D80-A526-A3B9B53C5BF3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EEDF35-F492-4AAF-A9F8-E81B8F38E4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E3B5427-2AED-4D80-A526-A3B9B53C5BF3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3EEDF35-F492-4AAF-A9F8-E81B8F38E4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Эльза\Desktop\Без назван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9892" cy="6858000"/>
          </a:xfrm>
          <a:prstGeom prst="rect">
            <a:avLst/>
          </a:prstGeom>
          <a:noFill/>
        </p:spPr>
      </p:pic>
      <p:pic>
        <p:nvPicPr>
          <p:cNvPr id="4" name="Рисунок 3" descr="dd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857232"/>
            <a:ext cx="7929618" cy="445295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Эльза\Desktop\Без назван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4"/>
            <a:ext cx="9143999" cy="6849173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00034" y="24815"/>
            <a:ext cx="810441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поведения в транспорте. </a:t>
            </a:r>
            <a:b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Ожидать транспорт нужно на остановке, а если ее нет, то на тротуаре или обочине.</a:t>
            </a:r>
            <a:b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 Заходи в транспорт не спеша, соблюдая очереди, не опережая всех. </a:t>
            </a:r>
            <a:b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 В транспорте не толкаются, стараюсь не наступать людям на ноги, не опираться локтем на человека, который стоит рядом, не толкать ее в спину. </a:t>
            </a:r>
            <a:b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 Уступать место старшим и девочкам.</a:t>
            </a:r>
            <a:b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 В салоне автобуса, троллейбуса, трамвая не разговаривать громко, не высовываться из окна, не мешать пассажирам при выходе и на входе.</a:t>
            </a:r>
            <a:b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 Стоять в проходе с правой стороны, чтобы не мешать тем, кто выходит. </a:t>
            </a:r>
            <a:b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 В транспорте не есть мороженое, пирожные (можно нечаянно испачкать одежду пассажиров или сидения), желательно не пить воду (опасно для здоровья) </a:t>
            </a:r>
            <a:b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 Выходя, пропустить старших, помочь пожилым людям и инвалидам и вынести их вещи.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Не отвлекать водителя от работы.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Эльза\Desktop\Без назван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9592" y="960809"/>
            <a:ext cx="756084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Пассажиры обязаны посадку и высадку производить со стороны тротуара или обочины и только после полной остановки транспортного средства.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целях безопасности посадка и высадка пассажиров должны осуще­ствляться только со стороны тротуара или обочины. Поэтому во всех автобусах, троллейбусах и трамваях двери для пассажиров располагаются с правой стороны. Общий порядок посадки и высадки пассажиров распространяется и на легковые автомобили, а также на грузовые, если на них осуществ­ляется перевозка людей.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Эльза\Desktop\Без назван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0"/>
            <a:ext cx="9155782" cy="68579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27584" y="714357"/>
            <a:ext cx="7488832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посадка и высадка невозможна со стороны тротуара или обочи­ны, она может осуществляться со стороны проезжей части при условии, что 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будет безопасно и не создаст помех другим участникам движения. </a:t>
            </a:r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исключительных случаях (грязная обочина, на тротуаре проводят­ся какие-либо работ и т.п.) посадка и высадка допускаются с проезжей ча­сти при соблюдении необходимых мер предосторожности и без создания помех другим участникам движения. Во всех случаях это следует делать под наблюдением водителя. Однако ответственность за выполнение требований дан­ного положения в равной степени возлагается и на пассажиров.</a:t>
            </a:r>
            <a:endParaRPr lang="ru-RU" sz="2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Эльза\Desktop\Без назван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0"/>
            <a:ext cx="9155782" cy="6857999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899592" y="1002613"/>
            <a:ext cx="7200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Пассажирам запрещается отвлекать водителя от управления транспортным средством во время его движения.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Безопасное управление транспортным средством требует от водителя со­средоточенности и концентрации внимания. В особенно сложных условиях нахо­дятся водители маршрутных транспортных средств. Недопустимы во время дви­жения вопросы к водителю, стук в стенку его кабины, открывание дверей или форточек и другие действия в салоне, отвлекающие водителя. Все вопросы должны разрешаться только на остановках. 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Эльза\Desktop\Без назван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0"/>
            <a:ext cx="9155782" cy="6857999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259632" y="683580"/>
            <a:ext cx="698477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3" algn="l"/>
                <a:tab pos="4089400" algn="r"/>
              </a:tabLst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Пассажирам запрещается открывать двери транспортного средств во время его движения.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Открывание дверей транспортного средства во время его движе­ния может привести к выпадению пассажира из кабины или салона транс­портного средства, нанесению повреждений пешеходам, движущимся  по обочине, тротуару или краю проезжей части и т.п. 	Запрещается ездить на подножках и выступающих частях транспортных средств, а так же высовывать  из окон руки, голову и какие-либо предметы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Эльза\Desktop\Без назван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4"/>
            <a:ext cx="9143999" cy="6849173"/>
          </a:xfrm>
          <a:prstGeom prst="rect">
            <a:avLst/>
          </a:prstGeom>
          <a:noFill/>
        </p:spPr>
      </p:pic>
      <p:pic>
        <p:nvPicPr>
          <p:cNvPr id="4" name="Содержимое 3" descr="дорзнаки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1500174"/>
            <a:ext cx="7858180" cy="492922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Monotype Corsiva" pitchFamily="66" charset="0"/>
              </a:rPr>
              <a:t>Мы знаем дорожные знаки</a:t>
            </a:r>
            <a:endParaRPr lang="ru-RU" sz="6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Эльза\Desktop\Без назван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4"/>
            <a:ext cx="9144000" cy="6849173"/>
          </a:xfrm>
          <a:prstGeom prst="rect">
            <a:avLst/>
          </a:prstGeom>
          <a:noFill/>
        </p:spPr>
      </p:pic>
      <p:pic>
        <p:nvPicPr>
          <p:cNvPr id="4" name="Содержимое 3" descr="pd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2071678"/>
            <a:ext cx="7643866" cy="443101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1927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Monotype Corsiva" pitchFamily="66" charset="0"/>
              </a:rPr>
              <a:t>Правила поведения пешеходов</a:t>
            </a:r>
            <a:endParaRPr lang="ru-RU" sz="6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Эльза\Desktop\Без назван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4412"/>
            <a:ext cx="9149891" cy="6853587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259632" y="692696"/>
            <a:ext cx="7056784" cy="556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Ходите только по тротуару.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2.Переходите улицу в местах, где имеются линии или указатели перехода, а где их нет - на перекрестках по ли­нии тротуаров.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Для того чтобы перейти улицу, вначале посмотрите налево, а дойдя до середины - направо.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Переходите проезжую часть только при зеленом сиг­нале светофора или разрешающем жесте регулировщика.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Не перебегайте дорогу перед близко идущим транс­портом.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Не устраивайте игры и не катайтесь на коньках, лы­жах и санках на проезжей части улицы.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Езда на велосипедах по улицам и дорогам разрешается с 14 лет.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Соблюдайте правила пользования общественным го­родским транспортом.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Соблюдайте правила дорожного движения сами и по­могайте в этом своим родным 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близким.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Эльза\Desktop\Без назван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0"/>
            <a:ext cx="9155782" cy="6857999"/>
          </a:xfrm>
          <a:prstGeom prst="rect">
            <a:avLst/>
          </a:prstGeom>
          <a:noFill/>
        </p:spPr>
      </p:pic>
      <p:pic>
        <p:nvPicPr>
          <p:cNvPr id="4" name="Содержимое 3" descr="гордор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4349" y="1524000"/>
            <a:ext cx="7786742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Monotype Corsiva" pitchFamily="66" charset="0"/>
              </a:rPr>
              <a:t>Городская дорога.</a:t>
            </a:r>
            <a:endParaRPr lang="ru-RU" sz="6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Эльза\Desktop\Без назван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9892" cy="6853587"/>
          </a:xfrm>
          <a:prstGeom prst="rect">
            <a:avLst/>
          </a:prstGeom>
          <a:noFill/>
        </p:spPr>
      </p:pic>
      <p:pic>
        <p:nvPicPr>
          <p:cNvPr id="4" name="Содержимое 3" descr="загдор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1571612"/>
            <a:ext cx="7786742" cy="47149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Monotype Corsiva" pitchFamily="66" charset="0"/>
              </a:rPr>
              <a:t>Загородная дорога.</a:t>
            </a:r>
            <a:endParaRPr lang="ru-RU" sz="6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Эльза\Desktop\Без назван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989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002060"/>
                </a:solidFill>
                <a:latin typeface="Monotype Corsiva" pitchFamily="66" charset="0"/>
              </a:rPr>
              <a:t>Путешествие </a:t>
            </a:r>
            <a:r>
              <a:rPr lang="ru-RU" sz="7200" dirty="0" smtClean="0">
                <a:solidFill>
                  <a:srgbClr val="002060"/>
                </a:solidFill>
                <a:latin typeface="Monotype Corsiva" pitchFamily="66" charset="0"/>
              </a:rPr>
              <a:t>в </a:t>
            </a:r>
            <a:r>
              <a:rPr lang="ru-RU" sz="7200" dirty="0" smtClean="0">
                <a:solidFill>
                  <a:srgbClr val="002060"/>
                </a:solidFill>
                <a:latin typeface="Monotype Corsiva" pitchFamily="66" charset="0"/>
              </a:rPr>
              <a:t>экспрессе</a:t>
            </a:r>
            <a:endParaRPr lang="ru-RU" sz="7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Эльза\Desktop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418" y="2483166"/>
            <a:ext cx="7335982" cy="346611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Эльза\Desktop\Без назван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4"/>
            <a:ext cx="9143999" cy="684917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85786" y="1071546"/>
            <a:ext cx="7786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ПЕРЕКРЁСТОК –это место пересечения, примыкания, разветвления дорог.</a:t>
            </a:r>
            <a:endParaRPr lang="ru-RU" sz="3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071538" y="3196332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РЕГУЛИРУЕМЫЙ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4635273" y="3177580"/>
            <a:ext cx="3756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НЕРЕГУЛИРУЕМЫЙ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4286256"/>
            <a:ext cx="83582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Переходить перекрёсток нужно только по линиям  границы перекрёстка, под прямым углом.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Запрещено переходить перекрёсток по диагонали.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endCxn id="4" idx="0"/>
          </p:cNvCxnSpPr>
          <p:nvPr/>
        </p:nvCxnSpPr>
        <p:spPr>
          <a:xfrm rot="10800000" flipV="1">
            <a:off x="2714612" y="2786058"/>
            <a:ext cx="642942" cy="410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5" idx="0"/>
          </p:cNvCxnSpPr>
          <p:nvPr/>
        </p:nvCxnSpPr>
        <p:spPr>
          <a:xfrm>
            <a:off x="5929322" y="2786058"/>
            <a:ext cx="584419" cy="3915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Эльза\Desktop\Без назван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4"/>
            <a:ext cx="9143999" cy="6849173"/>
          </a:xfrm>
          <a:prstGeom prst="rect">
            <a:avLst/>
          </a:prstGeom>
          <a:noFill/>
        </p:spPr>
      </p:pic>
      <p:pic>
        <p:nvPicPr>
          <p:cNvPr id="4" name="Содержимое 3" descr="perekrestok_nere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2357430"/>
            <a:ext cx="6786610" cy="40005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3359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Monotype Corsiva" pitchFamily="66" charset="0"/>
              </a:rPr>
              <a:t>Нерегулируемый перекрёсток.</a:t>
            </a:r>
            <a:endParaRPr lang="ru-RU" sz="6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Эльза\Desktop\Без назван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4412"/>
            <a:ext cx="9149891" cy="6853587"/>
          </a:xfrm>
          <a:prstGeom prst="rect">
            <a:avLst/>
          </a:prstGeom>
          <a:noFill/>
        </p:spPr>
      </p:pic>
      <p:pic>
        <p:nvPicPr>
          <p:cNvPr id="4" name="Содержимое 3" descr="94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25880" y="1524000"/>
            <a:ext cx="649224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Monotype Corsiva" pitchFamily="66" charset="0"/>
              </a:rPr>
              <a:t>Регулируемый</a:t>
            </a:r>
            <a:r>
              <a:rPr lang="ru-RU" sz="6000" dirty="0" smtClean="0">
                <a:latin typeface="Monotype Corsiva" pitchFamily="66" charset="0"/>
              </a:rPr>
              <a:t> </a:t>
            </a:r>
            <a:r>
              <a:rPr lang="ru-RU" sz="6000" dirty="0" smtClean="0">
                <a:solidFill>
                  <a:srgbClr val="002060"/>
                </a:solidFill>
                <a:latin typeface="Monotype Corsiva" pitchFamily="66" charset="0"/>
              </a:rPr>
              <a:t>перекрёсток.</a:t>
            </a:r>
            <a:endParaRPr lang="ru-RU" sz="6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Эльза\Desktop\Без назван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4"/>
            <a:ext cx="9143999" cy="6849173"/>
          </a:xfrm>
          <a:prstGeom prst="rect">
            <a:avLst/>
          </a:prstGeom>
          <a:noFill/>
        </p:spPr>
      </p:pic>
      <p:pic>
        <p:nvPicPr>
          <p:cNvPr id="4" name="Содержимое 3" descr="1372094416421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00364" y="2643182"/>
            <a:ext cx="2743205" cy="34480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0503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Monotype Corsiva" pitchFamily="66" charset="0"/>
              </a:rPr>
              <a:t>Правитель страны Правил дорожного движения.</a:t>
            </a:r>
            <a:endParaRPr lang="ru-RU" sz="6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Эльза\Desktop\Без назван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8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Monotype Corsiva" pitchFamily="66" charset="0"/>
              </a:rPr>
              <a:t>Регулировщик</a:t>
            </a:r>
            <a:r>
              <a:rPr lang="ru-RU" sz="4400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 дороге целый день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Сильное движение,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Не остановить поток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Даже на мгновение.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Чтобы не случилось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Опасных столкновений,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Существуют Правила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Дорожного Движения.</a:t>
            </a:r>
          </a:p>
          <a:p>
            <a:endParaRPr lang="ru-RU" dirty="0"/>
          </a:p>
        </p:txBody>
      </p:sp>
      <p:pic>
        <p:nvPicPr>
          <p:cNvPr id="5" name="Содержимое 3" descr="19231BD2831B51C7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86380" y="1571612"/>
            <a:ext cx="2825504" cy="4572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Эльза\Desktop\Без назван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3"/>
            <a:ext cx="9144000" cy="6849174"/>
          </a:xfrm>
          <a:prstGeom prst="rect">
            <a:avLst/>
          </a:prstGeom>
          <a:noFill/>
        </p:spPr>
      </p:pic>
      <p:pic>
        <p:nvPicPr>
          <p:cNvPr id="2" name="Рисунок 1" descr="O4e915108c35cdae08b906792ebe04f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28604"/>
            <a:ext cx="7858180" cy="600079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Эльза\Desktop\Без назван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4414"/>
            <a:ext cx="9149891" cy="6853586"/>
          </a:xfrm>
          <a:prstGeom prst="rect">
            <a:avLst/>
          </a:prstGeom>
          <a:noFill/>
        </p:spPr>
      </p:pic>
      <p:pic>
        <p:nvPicPr>
          <p:cNvPr id="2" name="Рисунок 1" descr="801494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548680"/>
            <a:ext cx="7786742" cy="585791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Эльза\Desktop\Без назван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3585"/>
          </a:xfrm>
          <a:prstGeom prst="rect">
            <a:avLst/>
          </a:prstGeom>
          <a:noFill/>
        </p:spPr>
      </p:pic>
      <p:pic>
        <p:nvPicPr>
          <p:cNvPr id="2" name="Рисунок 1" descr="авто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500042"/>
            <a:ext cx="7929618" cy="573727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Эльза\Desktop\Без назван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3587"/>
          </a:xfrm>
          <a:prstGeom prst="rect">
            <a:avLst/>
          </a:prstGeom>
          <a:noFill/>
        </p:spPr>
      </p:pic>
      <p:pic>
        <p:nvPicPr>
          <p:cNvPr id="2" name="Рисунок 1" descr="krav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28604"/>
            <a:ext cx="7387184" cy="580870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Эльза\Desktop\Без назван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3587"/>
          </a:xfrm>
          <a:prstGeom prst="rect">
            <a:avLst/>
          </a:prstGeom>
          <a:noFill/>
        </p:spPr>
      </p:pic>
      <p:pic>
        <p:nvPicPr>
          <p:cNvPr id="2" name="Рисунок 1" descr="велосипед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642918"/>
            <a:ext cx="8072494" cy="557216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Эльза\Desktop\Без назван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3587"/>
          </a:xfrm>
          <a:prstGeom prst="rect">
            <a:avLst/>
          </a:prstGeom>
          <a:noFill/>
        </p:spPr>
      </p:pic>
      <p:pic>
        <p:nvPicPr>
          <p:cNvPr id="2" name="Рисунок 1" descr="1-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7" y="500042"/>
            <a:ext cx="7786743" cy="585791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Эльза\Desktop\Без назван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4"/>
            <a:ext cx="9143999" cy="6849173"/>
          </a:xfrm>
          <a:prstGeom prst="rect">
            <a:avLst/>
          </a:prstGeom>
          <a:noFill/>
        </p:spPr>
      </p:pic>
      <p:pic>
        <p:nvPicPr>
          <p:cNvPr id="2" name="Рисунок 1" descr="трамвай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642918"/>
            <a:ext cx="7572428" cy="550072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Эльза\Desktop\Без назван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1" y="4412"/>
            <a:ext cx="9149891" cy="6853587"/>
          </a:xfrm>
          <a:prstGeom prst="rect">
            <a:avLst/>
          </a:prstGeom>
          <a:noFill/>
        </p:spPr>
      </p:pic>
      <p:pic>
        <p:nvPicPr>
          <p:cNvPr id="2" name="Рисунок 1" descr="12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500042"/>
            <a:ext cx="8072494" cy="578647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Эльза\Desktop\Без назван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4"/>
            <a:ext cx="9143999" cy="6849173"/>
          </a:xfrm>
          <a:prstGeom prst="rect">
            <a:avLst/>
          </a:prstGeom>
          <a:noFill/>
        </p:spPr>
      </p:pic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2428868"/>
            <a:ext cx="7143800" cy="37147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85738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Monotype Corsiva" pitchFamily="66" charset="0"/>
              </a:rPr>
              <a:t>Правила поведения  пассажиров</a:t>
            </a:r>
            <a:endParaRPr lang="ru-RU" sz="6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530</TotalTime>
  <Words>503</Words>
  <Application>Microsoft Office PowerPoint</Application>
  <PresentationFormat>Экран (4:3)</PresentationFormat>
  <Paragraphs>39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Слайд 1</vt:lpstr>
      <vt:lpstr>Путешествие в экспрессе</vt:lpstr>
      <vt:lpstr>Слайд 3</vt:lpstr>
      <vt:lpstr>Слайд 4</vt:lpstr>
      <vt:lpstr>Слайд 5</vt:lpstr>
      <vt:lpstr>Слайд 6</vt:lpstr>
      <vt:lpstr>Слайд 7</vt:lpstr>
      <vt:lpstr>Слайд 8</vt:lpstr>
      <vt:lpstr>Правила поведения  пассажиров</vt:lpstr>
      <vt:lpstr>Слайд 10</vt:lpstr>
      <vt:lpstr>Слайд 11</vt:lpstr>
      <vt:lpstr>Слайд 12</vt:lpstr>
      <vt:lpstr>Слайд 13</vt:lpstr>
      <vt:lpstr>Слайд 14</vt:lpstr>
      <vt:lpstr>Мы знаем дорожные знаки</vt:lpstr>
      <vt:lpstr>Правила поведения пешеходов</vt:lpstr>
      <vt:lpstr>Слайд 17</vt:lpstr>
      <vt:lpstr>Городская дорога.</vt:lpstr>
      <vt:lpstr>Загородная дорога.</vt:lpstr>
      <vt:lpstr>Слайд 20</vt:lpstr>
      <vt:lpstr>Нерегулируемый перекрёсток.</vt:lpstr>
      <vt:lpstr>Регулируемый перекрёсток.</vt:lpstr>
      <vt:lpstr>Правитель страны Правил дорожного движения.</vt:lpstr>
      <vt:lpstr>Регулировщик.</vt:lpstr>
      <vt:lpstr>Слайд 25</vt:lpstr>
      <vt:lpstr>Слайд 26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Acer Customer</dc:creator>
  <cp:lastModifiedBy>Эльза</cp:lastModifiedBy>
  <cp:revision>50</cp:revision>
  <dcterms:created xsi:type="dcterms:W3CDTF">2013-12-19T07:11:26Z</dcterms:created>
  <dcterms:modified xsi:type="dcterms:W3CDTF">2018-10-08T20:12:02Z</dcterms:modified>
</cp:coreProperties>
</file>